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1"/>
  </p:notesMasterIdLst>
  <p:handoutMasterIdLst>
    <p:handoutMasterId r:id="rId62"/>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68" r:id="rId48"/>
    <p:sldId id="359" r:id="rId49"/>
    <p:sldId id="366" r:id="rId50"/>
    <p:sldId id="367" r:id="rId51"/>
    <p:sldId id="361" r:id="rId52"/>
    <p:sldId id="363" r:id="rId53"/>
    <p:sldId id="356" r:id="rId54"/>
    <p:sldId id="360" r:id="rId55"/>
    <p:sldId id="354" r:id="rId56"/>
    <p:sldId id="362" r:id="rId57"/>
    <p:sldId id="352" r:id="rId58"/>
    <p:sldId id="297" r:id="rId59"/>
    <p:sldId id="295" r:id="rId60"/>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98" autoAdjust="0"/>
    <p:restoredTop sz="41053" autoAdjust="0"/>
  </p:normalViewPr>
  <p:slideViewPr>
    <p:cSldViewPr snapToGrid="0">
      <p:cViewPr varScale="1">
        <p:scale>
          <a:sx n="39" d="100"/>
          <a:sy n="39" d="100"/>
        </p:scale>
        <p:origin x="-3540" y="-114"/>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7/11/2012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types of tests should be isolated from other types to allow easily running a group of tests.</a:t>
            </a:r>
          </a:p>
          <a:p>
            <a:pPr marL="171450" indent="-171450">
              <a:buFontTx/>
              <a:buChar char="-"/>
            </a:pPr>
            <a:r>
              <a:rPr lang="en-US" sz="1200" dirty="0" smtClean="0"/>
              <a:t>Tests should be placed in projects named the same as the project they are testing with a prefix of the type of tests it contains.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 </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p>
          <a:p>
            <a:endParaRPr lang="en-US" sz="1400" baseline="0" dirty="0" smtClean="0"/>
          </a:p>
          <a:p>
            <a:r>
              <a:rPr lang="en-US" sz="1400" b="1" baseline="0" dirty="0" smtClean="0"/>
              <a:t>[CLICK]</a:t>
            </a:r>
          </a:p>
          <a:p>
            <a:r>
              <a:rPr lang="en-US" sz="1400" b="1" baseline="0" dirty="0" smtClean="0"/>
              <a:t>Separation of Concerns!</a:t>
            </a:r>
            <a:endParaRPr lang="en-US" sz="1400" b="1"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ASP.NET</a:t>
            </a:r>
            <a:r>
              <a:rPr lang="en-US" sz="1400" baseline="0" dirty="0" smtClean="0"/>
              <a:t> MVC was created with a clear focus on best practices in both Architecture and Coding</a:t>
            </a:r>
          </a:p>
          <a:p>
            <a:pPr marL="285750" lvl="0" indent="-285750" algn="l">
              <a:buFont typeface="Arial" pitchFamily="34" charset="0"/>
              <a:buChar char="•"/>
            </a:pPr>
            <a:r>
              <a:rPr lang="en-US" sz="1400" baseline="0" dirty="0" smtClean="0"/>
              <a:t>This is a new approach for Microsoft – in the past they always set us up for failure and it was our job to know better</a:t>
            </a:r>
          </a:p>
          <a:p>
            <a:pPr marL="285750" lvl="0" indent="-285750" algn="l">
              <a:buFont typeface="Arial" pitchFamily="34" charset="0"/>
              <a:buChar char="•"/>
            </a:pPr>
            <a:r>
              <a:rPr lang="en-US" sz="1400" baseline="0" dirty="0" smtClean="0"/>
              <a:t>In ASP.NET MVC:</a:t>
            </a:r>
          </a:p>
          <a:p>
            <a:pPr marL="742950" lvl="1" indent="-285750" algn="l">
              <a:buFont typeface="Arial" pitchFamily="34" charset="0"/>
              <a:buChar char="•"/>
            </a:pPr>
            <a:r>
              <a:rPr lang="en-US" sz="1400" baseline="0" dirty="0" smtClean="0"/>
              <a:t>1.  There is a clear separation of layers (Model/View/Controller)</a:t>
            </a:r>
          </a:p>
          <a:p>
            <a:pPr marL="742950" lvl="1" indent="-285750" algn="l">
              <a:buFont typeface="Arial" pitchFamily="34" charset="0"/>
              <a:buChar char="•"/>
            </a:pPr>
            <a:r>
              <a:rPr lang="en-US" sz="1400" baseline="0" dirty="0" smtClean="0"/>
              <a:t>2.  No designer!</a:t>
            </a:r>
          </a:p>
          <a:p>
            <a:pPr marL="742950" lvl="1" indent="-285750" algn="l">
              <a:buFont typeface="Arial" pitchFamily="34" charset="0"/>
              <a:buChar char="•"/>
            </a:pPr>
            <a:r>
              <a:rPr lang="en-US" sz="1400" baseline="0" dirty="0" smtClean="0"/>
              <a:t>3.  No server controls that you can drag on and hook up directly to your Database!</a:t>
            </a:r>
          </a:p>
          <a:p>
            <a:pPr marL="742950" lvl="1" indent="-285750" algn="l">
              <a:buFont typeface="Arial" pitchFamily="34" charset="0"/>
              <a:buChar char="•"/>
            </a:pPr>
            <a:r>
              <a:rPr lang="en-US" sz="1400" baseline="0" dirty="0" smtClean="0"/>
              <a:t>4.  They are actually encouraging testing…WHAT?</a:t>
            </a:r>
          </a:p>
          <a:p>
            <a:pPr marL="1200150" lvl="2" indent="-285750" algn="l">
              <a:buFont typeface="Arial" pitchFamily="34" charset="0"/>
              <a:buChar char="•"/>
            </a:pPr>
            <a:r>
              <a:rPr lang="en-US" sz="1400" baseline="0" dirty="0" smtClean="0"/>
              <a:t>- Don’t believe me…File -&gt; New Project -&gt; ASP.NET -&gt; “Create a unit test project”….Grant it, it should be defaulted to checked…but Rome was Built in a day</a:t>
            </a:r>
          </a:p>
          <a:p>
            <a:pPr marL="742950" lvl="1" indent="-285750" algn="l">
              <a:buFont typeface="Arial" pitchFamily="34" charset="0"/>
              <a:buChar char="•"/>
            </a:pPr>
            <a:r>
              <a:rPr lang="en-US" sz="1400" baseline="0" dirty="0" smtClean="0"/>
              <a:t>5.  MVC has a lot of DI points </a:t>
            </a:r>
            <a:r>
              <a:rPr lang="en-US" sz="1400" b="1" baseline="0" dirty="0" smtClean="0"/>
              <a:t>[Next Slide]</a:t>
            </a:r>
            <a:endParaRPr lang="en-US" sz="1400" baseline="0" dirty="0" smtClean="0"/>
          </a:p>
          <a:p>
            <a:pPr marL="285750" lvl="0" indent="-285750" algn="l">
              <a:buFont typeface="Arial" pitchFamily="34" charset="0"/>
              <a:buChar char="•"/>
            </a:pPr>
            <a:endParaRPr lang="en-US" sz="1400" baseline="0" dirty="0" smtClean="0"/>
          </a:p>
          <a:p>
            <a:pPr marL="285750" lvl="0" indent="-285750" algn="l">
              <a:buFont typeface="Arial" pitchFamily="34" charset="0"/>
              <a:buChar char="•"/>
            </a:pPr>
            <a:endParaRPr lang="en-US" sz="1400" baseline="0" dirty="0" smtClean="0"/>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r>
              <a:rPr lang="en-US" sz="1400" dirty="0" smtClean="0"/>
              <a:t>ASP.NET</a:t>
            </a:r>
            <a:r>
              <a:rPr lang="en-US" sz="1400" baseline="0" dirty="0" smtClean="0"/>
              <a:t> MVC has a bunch of supported DI points.  Not only does this allow you to architect correctly it allows you to plug in non Microsoft tooling</a:t>
            </a: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 based on the URL segments</a:t>
            </a:r>
          </a:p>
          <a:p>
            <a:pPr marL="285750" lvl="0" indent="-285750" algn="l">
              <a:buFontTx/>
              <a:buChar char="-"/>
            </a:pPr>
            <a:r>
              <a:rPr lang="en-US" sz="1400" baseline="0" dirty="0" smtClean="0"/>
              <a:t>Can get complicated and confusing, luckily they can be tested</a:t>
            </a:r>
          </a:p>
          <a:p>
            <a:pPr marL="285750" lvl="0" indent="-285750" algn="l">
              <a:buFontTx/>
              <a:buChar char="-"/>
            </a:pPr>
            <a:r>
              <a:rPr lang="en-US" sz="1400" baseline="0" dirty="0" smtClean="0"/>
              <a:t>Let’s look at a demo of that now.</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Testing your routes</a:t>
            </a:r>
          </a:p>
          <a:p>
            <a:pPr marL="800100" lvl="1" indent="-342900" algn="l">
              <a:buFont typeface="Arial" pitchFamily="34" charset="0"/>
              <a:buAutoNum type="arabicPeriod"/>
            </a:pPr>
            <a:r>
              <a:rPr lang="en-US" sz="1400" baseline="0" dirty="0" smtClean="0"/>
              <a:t>For testing of my routes and controllers which you will see in a bit I am going to use </a:t>
            </a:r>
            <a:r>
              <a:rPr lang="en-US" sz="1400" baseline="0" dirty="0" err="1" smtClean="0"/>
              <a:t>MVCContrib</a:t>
            </a:r>
            <a:r>
              <a:rPr lang="en-US" sz="1400" baseline="0" dirty="0" smtClean="0"/>
              <a:t> and specifically the </a:t>
            </a:r>
            <a:r>
              <a:rPr lang="en-US" sz="1400" baseline="0" dirty="0" err="1" smtClean="0"/>
              <a:t>MvcContrib</a:t>
            </a:r>
            <a:r>
              <a:rPr lang="en-US" sz="1400" baseline="0" dirty="0" smtClean="0"/>
              <a:t> Test Helper</a:t>
            </a:r>
          </a:p>
          <a:p>
            <a:pPr marL="800100" lvl="1" indent="-342900" algn="l">
              <a:buFont typeface="Arial" pitchFamily="34" charset="0"/>
              <a:buAutoNum type="arabicPeriod"/>
            </a:pPr>
            <a:r>
              <a:rPr lang="en-US" sz="1400" baseline="0" dirty="0" smtClean="0"/>
              <a:t>You can find out more about </a:t>
            </a:r>
            <a:r>
              <a:rPr lang="en-US" sz="1400" baseline="0" dirty="0" err="1" smtClean="0"/>
              <a:t>MvcContrib</a:t>
            </a:r>
            <a:r>
              <a:rPr lang="en-US" sz="1400" baseline="0" dirty="0" smtClean="0"/>
              <a:t> at MvcContrib.codeplex.com</a:t>
            </a:r>
          </a:p>
          <a:p>
            <a:pPr marL="800100" lvl="1" indent="-342900" algn="l">
              <a:buFont typeface="Arial" pitchFamily="34" charset="0"/>
              <a:buAutoNum type="arabicPeriod"/>
            </a:pPr>
            <a:r>
              <a:rPr lang="en-US" sz="1400" b="0" i="0" baseline="0" dirty="0" smtClean="0"/>
              <a:t>NuGet MvcContrib.MVC3.TestHelper (don’t install – already installed)</a:t>
            </a:r>
            <a:endParaRPr lang="en-US" sz="1400" baseline="0" dirty="0" smtClean="0"/>
          </a:p>
          <a:p>
            <a:pPr marL="800100" lvl="1" indent="-342900" algn="l">
              <a:buFont typeface="Arial" pitchFamily="34" charset="0"/>
              <a:buAutoNum type="arabicPeriod"/>
            </a:pPr>
            <a:r>
              <a:rPr lang="en-US" sz="1400" baseline="0" dirty="0" smtClean="0"/>
              <a:t>Pull up </a:t>
            </a:r>
            <a:r>
              <a:rPr lang="en-US" sz="1400" baseline="0" dirty="0" err="1" smtClean="0"/>
              <a:t>RouteConfig.cs</a:t>
            </a:r>
            <a:r>
              <a:rPr lang="en-US" sz="1400" baseline="0" dirty="0" smtClean="0"/>
              <a:t> – this has changed a bit since MVC3 where the routes used to be defined directly in the Global.ascx</a:t>
            </a:r>
          </a:p>
          <a:p>
            <a:pPr marL="800100" lvl="1" indent="-342900" algn="l">
              <a:buFont typeface="Arial" pitchFamily="34" charset="0"/>
              <a:buAutoNum type="arabicPeriod"/>
            </a:pPr>
            <a:r>
              <a:rPr lang="en-US" sz="1400" baseline="0" dirty="0" smtClean="0"/>
              <a:t>Out of the box the Routes are defined directly in the </a:t>
            </a:r>
            <a:r>
              <a:rPr lang="en-US" sz="1400" baseline="0" dirty="0" err="1" smtClean="0"/>
              <a:t>RegisterRoutes</a:t>
            </a:r>
            <a:r>
              <a:rPr lang="en-US" sz="1400" baseline="0" dirty="0" smtClean="0"/>
              <a:t> method. </a:t>
            </a:r>
          </a:p>
          <a:p>
            <a:pPr marL="1200150" lvl="2" indent="-285750" algn="l">
              <a:buFontTx/>
              <a:buChar char="-"/>
            </a:pPr>
            <a:r>
              <a:rPr lang="en-US" sz="1400" baseline="0" dirty="0" smtClean="0"/>
              <a:t>Now I could still test my routes in my unit tests by creating a new collection of routes and adding the same routes I have created here</a:t>
            </a:r>
          </a:p>
          <a:p>
            <a:pPr marL="1200150" lvl="2" indent="-285750" algn="l">
              <a:buFontTx/>
              <a:buChar char="-"/>
            </a:pPr>
            <a:r>
              <a:rPr lang="en-US" sz="1400" baseline="0" dirty="0" smtClean="0"/>
              <a:t>But that is duplication of work and in the end I am not 100% certain that I am testing the same routes</a:t>
            </a:r>
          </a:p>
          <a:p>
            <a:pPr marL="1200150" lvl="2" indent="-285750" algn="l">
              <a:buFontTx/>
              <a:buChar char="-"/>
            </a:pPr>
            <a:r>
              <a:rPr lang="en-US" sz="1400" baseline="0" dirty="0" smtClean="0"/>
              <a:t>And since the order of routes make a huge difference, most specific first and general last, I want to make sure that I am testing exactly what will be used</a:t>
            </a:r>
          </a:p>
          <a:p>
            <a:pPr marL="1200150" lvl="2" indent="-285750" algn="l">
              <a:buFontTx/>
              <a:buChar char="-"/>
            </a:pPr>
            <a:r>
              <a:rPr lang="en-US" sz="1400" baseline="0" dirty="0" smtClean="0"/>
              <a:t>[Comment out “Out of the box” implementation and replace with “</a:t>
            </a:r>
            <a:r>
              <a:rPr lang="en-US" sz="1400" baseline="0" dirty="0" err="1" smtClean="0"/>
              <a:t>RouteProvider</a:t>
            </a:r>
            <a:r>
              <a:rPr lang="en-US" sz="1400" baseline="0" dirty="0" smtClean="0"/>
              <a:t>”</a:t>
            </a:r>
          </a:p>
          <a:p>
            <a:pPr marL="800100" lvl="1" indent="-342900" algn="l">
              <a:buFont typeface="Arial" pitchFamily="34" charset="0"/>
              <a:buAutoNum type="arabicPeriod"/>
            </a:pPr>
            <a:r>
              <a:rPr lang="en-US" sz="1400" baseline="0" dirty="0" smtClean="0"/>
              <a:t>So, 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Talk about </a:t>
            </a:r>
            <a:r>
              <a:rPr lang="en-US" sz="1400" baseline="0" dirty="0" err="1" smtClean="0"/>
              <a:t>DependencyResolver</a:t>
            </a:r>
            <a:r>
              <a:rPr lang="en-US" sz="1400" baseline="0" dirty="0" smtClean="0"/>
              <a:t> </a:t>
            </a:r>
            <a:r>
              <a:rPr lang="en-US" sz="1400" baseline="0" dirty="0" smtClean="0"/>
              <a:t>and </a:t>
            </a:r>
            <a:r>
              <a:rPr lang="en-US" sz="1400" baseline="0" dirty="0" smtClean="0"/>
              <a:t>StructureMap</a:t>
            </a:r>
          </a:p>
          <a:p>
            <a:pPr marL="1257300" lvl="2" indent="-342900" algn="l">
              <a:buFont typeface="Arial" pitchFamily="34" charset="0"/>
              <a:buAutoNum type="arabicPeriod"/>
            </a:pPr>
            <a:r>
              <a:rPr lang="en-US" sz="1400" baseline="0" dirty="0" smtClean="0"/>
              <a:t>* Why I rolled my own!</a:t>
            </a:r>
          </a:p>
          <a:p>
            <a:pPr marL="800100" lvl="1" indent="-342900" algn="l">
              <a:buFont typeface="Arial" pitchFamily="34" charset="0"/>
              <a:buAutoNum type="arabicPeriod"/>
            </a:pPr>
            <a:r>
              <a:rPr lang="en-US" sz="1400" baseline="0" dirty="0" smtClean="0"/>
              <a:t>Talk about application structure</a:t>
            </a:r>
            <a:endParaRPr lang="en-US" sz="1400" baseline="0" dirty="0" smtClean="0"/>
          </a:p>
          <a:p>
            <a:pPr marL="1257300" lvl="2" indent="-342900" algn="l">
              <a:buFont typeface="Arial" pitchFamily="34" charset="0"/>
              <a:buAutoNum type="arabicPeriod"/>
            </a:pPr>
            <a:r>
              <a:rPr lang="en-US" sz="1400" baseline="0" dirty="0" smtClean="0"/>
              <a:t>Common -&gt; Interfaces -&gt; </a:t>
            </a:r>
            <a:r>
              <a:rPr lang="en-US" sz="1400" baseline="0" dirty="0" err="1" smtClean="0"/>
              <a:t>ICustomerService</a:t>
            </a:r>
            <a:endParaRPr lang="en-US" sz="1400" baseline="0" dirty="0" smtClean="0"/>
          </a:p>
          <a:p>
            <a:pPr marL="1257300" lvl="2" indent="-342900" algn="l">
              <a:buFont typeface="Arial" pitchFamily="34" charset="0"/>
              <a:buAutoNum type="arabicPeriod"/>
            </a:pPr>
            <a:r>
              <a:rPr lang="en-US" sz="1400" baseline="0" dirty="0" smtClean="0"/>
              <a:t>Service -&gt; </a:t>
            </a:r>
            <a:r>
              <a:rPr lang="en-US" sz="1400" baseline="0" dirty="0" err="1" smtClean="0"/>
              <a:t>CustomerService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 </a:t>
            </a:r>
            <a:r>
              <a:rPr lang="en-US" sz="1400" b="1" baseline="0" dirty="0" smtClean="0"/>
              <a:t>[namespace]</a:t>
            </a:r>
          </a:p>
          <a:p>
            <a:pPr marL="1200150" lvl="2" indent="-285750" algn="l">
              <a:buFontTx/>
              <a:buChar char="-"/>
            </a:pPr>
            <a:r>
              <a:rPr lang="en-US" sz="1400" baseline="0" dirty="0" err="1" smtClean="0"/>
              <a:t>CustomerController</a:t>
            </a:r>
            <a:endParaRPr lang="en-US" sz="1400" baseline="0" dirty="0" smtClean="0"/>
          </a:p>
          <a:p>
            <a:pPr marL="1657350" lvl="3" indent="-285750" algn="l">
              <a:buFontTx/>
              <a:buChar char="-"/>
            </a:pPr>
            <a:r>
              <a:rPr lang="en-US" sz="1400" baseline="0" dirty="0" smtClean="0"/>
              <a:t>With my current architecture - 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I am using StructureMap as my IoC Container, but that requires me to wire up my dependencies one by one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b="1" kern="1200" dirty="0" smtClean="0">
                <a:solidFill>
                  <a:schemeClr val="tx1"/>
                </a:solidFill>
                <a:latin typeface="+mn-lt"/>
                <a:ea typeface="+mn-ea"/>
                <a:cs typeface="+mn-cs"/>
              </a:rPr>
              <a:t>private void </a:t>
            </a:r>
            <a:r>
              <a:rPr lang="en-US" sz="1200" b="1" kern="1200" dirty="0" err="1" smtClean="0">
                <a:solidFill>
                  <a:schemeClr val="tx1"/>
                </a:solidFill>
                <a:latin typeface="+mn-lt"/>
                <a:ea typeface="+mn-ea"/>
                <a:cs typeface="+mn-cs"/>
              </a:rPr>
              <a:t>SetControllerFactory</a:t>
            </a:r>
            <a:r>
              <a:rPr lang="en-US" sz="1200" b="1" kern="1200" dirty="0" smtClean="0">
                <a:solidFill>
                  <a:schemeClr val="tx1"/>
                </a:solidFill>
                <a:latin typeface="+mn-lt"/>
                <a:ea typeface="+mn-ea"/>
                <a:cs typeface="+mn-cs"/>
              </a:rPr>
              <a:t>() {</a:t>
            </a:r>
          </a:p>
          <a:p>
            <a:pPr lvl="6"/>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ControllerBuilder.Current.SetControllerFactory</a:t>
            </a:r>
            <a:r>
              <a:rPr lang="en-US" sz="1200" b="1" kern="1200" dirty="0" smtClean="0">
                <a:solidFill>
                  <a:schemeClr val="tx1"/>
                </a:solidFill>
                <a:latin typeface="+mn-lt"/>
                <a:ea typeface="+mn-ea"/>
                <a:cs typeface="+mn-cs"/>
              </a:rPr>
              <a:t>(new </a:t>
            </a:r>
            <a:r>
              <a:rPr lang="en-US" sz="1200" b="1" kern="1200" dirty="0" err="1" smtClean="0">
                <a:solidFill>
                  <a:schemeClr val="tx1"/>
                </a:solidFill>
                <a:latin typeface="+mn-lt"/>
                <a:ea typeface="+mn-ea"/>
                <a:cs typeface="+mn-cs"/>
              </a:rPr>
              <a:t>ControllerFactory</a:t>
            </a:r>
            <a:r>
              <a:rPr lang="en-US" sz="1200" b="1" kern="1200" dirty="0" smtClean="0">
                <a:solidFill>
                  <a:schemeClr val="tx1"/>
                </a:solidFill>
                <a:latin typeface="+mn-lt"/>
                <a:ea typeface="+mn-ea"/>
                <a:cs typeface="+mn-cs"/>
              </a:rPr>
              <a:t>());</a:t>
            </a:r>
          </a:p>
          <a:p>
            <a:pPr lvl="6"/>
            <a:r>
              <a:rPr lang="en-US" sz="1200" b="1"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1200" kern="1200" baseline="0" dirty="0" smtClean="0">
              <a:solidFill>
                <a:schemeClr val="tx1"/>
              </a:solidFill>
              <a:latin typeface="+mn-lt"/>
              <a:ea typeface="+mn-ea"/>
              <a:cs typeface="+mn-cs"/>
            </a:endParaRPr>
          </a:p>
          <a:p>
            <a:pPr lvl="6"/>
            <a:r>
              <a:rPr lang="en-US" sz="1200" b="1" kern="1200" baseline="0" dirty="0" err="1" smtClean="0">
                <a:solidFill>
                  <a:schemeClr val="tx1"/>
                </a:solidFill>
                <a:latin typeface="+mn-lt"/>
                <a:ea typeface="+mn-ea"/>
                <a:cs typeface="+mn-cs"/>
              </a:rPr>
              <a:t>SetControllerFactory</a:t>
            </a:r>
            <a:r>
              <a:rPr lang="en-US" sz="1200" b="1" kern="1200" baseline="0" dirty="0" smtClean="0">
                <a:solidFill>
                  <a:schemeClr val="tx1"/>
                </a:solidFill>
                <a:latin typeface="+mn-lt"/>
                <a:ea typeface="+mn-ea"/>
                <a:cs typeface="+mn-cs"/>
              </a:rPr>
              <a:t>();     **** After </a:t>
            </a:r>
            <a:r>
              <a:rPr lang="en-US" sz="1200" b="1" kern="1200" baseline="0" dirty="0" err="1" smtClean="0">
                <a:solidFill>
                  <a:schemeClr val="tx1"/>
                </a:solidFill>
                <a:latin typeface="+mn-lt"/>
                <a:ea typeface="+mn-ea"/>
                <a:cs typeface="+mn-cs"/>
              </a:rPr>
              <a:t>WireUpDependencyInjection</a:t>
            </a:r>
            <a:r>
              <a:rPr lang="en-US" sz="1200" b="1" kern="1200" baseline="0" dirty="0" smtClean="0">
                <a:solidFill>
                  <a:schemeClr val="tx1"/>
                </a:solidFill>
                <a:latin typeface="+mn-lt"/>
                <a:ea typeface="+mn-ea"/>
                <a:cs typeface="+mn-cs"/>
              </a:rPr>
              <a:t>();</a:t>
            </a:r>
            <a:endParaRPr lang="en-US" sz="2400" b="1"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r>
              <a:rPr lang="en-US" sz="1400" baseline="0" dirty="0" smtClean="0"/>
              <a:t>!</a:t>
            </a:r>
          </a:p>
          <a:p>
            <a:pPr marL="2114550" lvl="4" indent="-285750" algn="l">
              <a:buFontTx/>
              <a:buChar char="-"/>
            </a:pPr>
            <a:r>
              <a:rPr lang="en-US" sz="1400" baseline="0" dirty="0" smtClean="0"/>
              <a:t>Set a breakpoint in </a:t>
            </a:r>
            <a:r>
              <a:rPr lang="en-US" sz="1400" baseline="0" dirty="0" err="1" smtClean="0"/>
              <a:t>CustomerController.Index</a:t>
            </a:r>
            <a:r>
              <a:rPr lang="en-US" sz="1400" baseline="0" dirty="0" smtClean="0"/>
              <a:t> to prove it.</a:t>
            </a:r>
            <a:endParaRPr lang="en-US" sz="1400" baseline="0" dirty="0" smtClean="0"/>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1" i="0" baseline="0" dirty="0" smtClean="0"/>
              <a:t>[</a:t>
            </a:r>
            <a:r>
              <a:rPr lang="en-US" sz="1400" b="1" i="0" baseline="0" dirty="0" err="1" smtClean="0"/>
              <a:t>TestMethod</a:t>
            </a:r>
            <a:r>
              <a:rPr lang="en-US" sz="1400" b="1" i="0" baseline="0" dirty="0" smtClean="0"/>
              <a:t>]</a:t>
            </a:r>
          </a:p>
          <a:p>
            <a:pPr marL="1200150" lvl="2" indent="-285750" algn="l">
              <a:buFontTx/>
              <a:buChar char="-"/>
            </a:pPr>
            <a:r>
              <a:rPr lang="en-US" sz="1400" b="1" i="0" baseline="0" dirty="0" smtClean="0"/>
              <a:t>        public void </a:t>
            </a:r>
            <a:r>
              <a:rPr lang="en-US" sz="1400" b="1" i="0" baseline="0" dirty="0" err="1" smtClean="0"/>
              <a:t>Index_ShouldReturn_ViewNamed_Index</a:t>
            </a:r>
            <a:r>
              <a:rPr lang="en-US" sz="1400" b="1" i="0" baseline="0" dirty="0" smtClean="0"/>
              <a:t>() {</a:t>
            </a:r>
          </a:p>
          <a:p>
            <a:pPr marL="1200150" lvl="2" indent="-285750" algn="l">
              <a:buFontTx/>
              <a:buChar char="-"/>
            </a:pPr>
            <a:r>
              <a:rPr lang="en-US" sz="1400" b="1" i="0" baseline="0" dirty="0" smtClean="0"/>
              <a:t>            //Arrange</a:t>
            </a:r>
          </a:p>
          <a:p>
            <a:pPr marL="1200150" lvl="2" indent="-285750" algn="l">
              <a:buFontTx/>
              <a:buChar char="-"/>
            </a:pPr>
            <a:r>
              <a:rPr lang="en-US" sz="1400" b="1" i="0" baseline="0" dirty="0" smtClean="0"/>
              <a:t>            </a:t>
            </a:r>
            <a:r>
              <a:rPr lang="en-US" sz="1400" b="1" i="0" baseline="0" dirty="0" err="1" smtClean="0"/>
              <a:t>CustomerController</a:t>
            </a:r>
            <a:r>
              <a:rPr lang="en-US" sz="1400" b="1" i="0" baseline="0" dirty="0" smtClean="0"/>
              <a:t> controller = new </a:t>
            </a:r>
            <a:r>
              <a:rPr lang="en-US" sz="1400" b="1" i="0" baseline="0" dirty="0" err="1" smtClean="0"/>
              <a:t>CustomerController</a:t>
            </a:r>
            <a:r>
              <a:rPr lang="en-US" sz="1400" b="1" i="0" baseline="0" dirty="0" smtClean="0"/>
              <a:t>(_</a:t>
            </a:r>
            <a:r>
              <a:rPr lang="en-US" sz="1400" b="1" i="0" baseline="0" dirty="0" err="1" smtClean="0"/>
              <a:t>loggingService</a:t>
            </a:r>
            <a:r>
              <a:rPr lang="en-US" sz="1400" b="1" i="0" baseline="0" dirty="0" smtClean="0"/>
              <a:t>, _</a:t>
            </a:r>
            <a:r>
              <a:rPr lang="en-US" sz="1400" b="1" i="0" baseline="0" dirty="0" err="1" smtClean="0"/>
              <a:t>customerService</a:t>
            </a:r>
            <a:r>
              <a:rPr lang="en-US" sz="1400" b="1" i="0" baseline="0" dirty="0" smtClean="0"/>
              <a:t>);</a:t>
            </a:r>
          </a:p>
          <a:p>
            <a:pPr marL="1200150" lvl="2" indent="-285750" algn="l">
              <a:buFontTx/>
              <a:buChar char="-"/>
            </a:pPr>
            <a:r>
              <a:rPr lang="en-US" sz="1400" b="1" i="0" baseline="0" dirty="0" smtClean="0"/>
              <a:t>            //Act</a:t>
            </a:r>
          </a:p>
          <a:p>
            <a:pPr marL="1200150" lvl="2" indent="-285750" algn="l">
              <a:buFontTx/>
              <a:buChar char="-"/>
            </a:pPr>
            <a:r>
              <a:rPr lang="en-US" sz="1400" b="1" i="0" baseline="0" dirty="0" smtClean="0"/>
              <a:t>            </a:t>
            </a:r>
            <a:r>
              <a:rPr lang="en-US" sz="1400" b="1" i="0" baseline="0" dirty="0" err="1" smtClean="0"/>
              <a:t>ActionResult</a:t>
            </a:r>
            <a:r>
              <a:rPr lang="en-US" sz="1400" b="1" i="0" baseline="0" dirty="0" smtClean="0"/>
              <a:t> result = </a:t>
            </a:r>
            <a:r>
              <a:rPr lang="en-US" sz="1400" b="1" i="0" baseline="0" dirty="0" err="1" smtClean="0"/>
              <a:t>controller.Index</a:t>
            </a:r>
            <a:r>
              <a:rPr lang="en-US" sz="1400" b="1" i="0" baseline="0" dirty="0" smtClean="0"/>
              <a:t>(1);</a:t>
            </a:r>
          </a:p>
          <a:p>
            <a:pPr marL="1200150" lvl="2" indent="-285750" algn="l">
              <a:buFontTx/>
              <a:buChar char="-"/>
            </a:pPr>
            <a:r>
              <a:rPr lang="en-US" sz="1400" b="1" i="0" baseline="0" dirty="0" smtClean="0"/>
              <a:t>            //Assert</a:t>
            </a:r>
          </a:p>
          <a:p>
            <a:pPr marL="1200150" lvl="2" indent="-285750" algn="l">
              <a:buFontTx/>
              <a:buChar char="-"/>
            </a:pPr>
            <a:r>
              <a:rPr lang="en-US" sz="1400" b="1" i="0" baseline="0" dirty="0" smtClean="0"/>
              <a:t>            </a:t>
            </a:r>
            <a:r>
              <a:rPr lang="en-US" sz="1400" b="1" i="0" baseline="0" dirty="0" err="1" smtClean="0"/>
              <a:t>result.AssertViewRendered</a:t>
            </a:r>
            <a:r>
              <a:rPr lang="en-US" sz="1400" b="1" i="0" baseline="0" dirty="0" smtClean="0"/>
              <a:t>().</a:t>
            </a:r>
            <a:r>
              <a:rPr lang="en-US" sz="1400" b="1" i="0" baseline="0" dirty="0" err="1" smtClean="0"/>
              <a:t>ForView</a:t>
            </a:r>
            <a:r>
              <a:rPr lang="en-US" sz="1400" b="1" i="0" baseline="0" dirty="0" smtClean="0"/>
              <a:t>("Index");</a:t>
            </a:r>
          </a:p>
          <a:p>
            <a:pPr marL="1200150" lvl="2" indent="-285750" algn="l">
              <a:buFontTx/>
              <a:buChar char="-"/>
            </a:pPr>
            <a:r>
              <a:rPr lang="en-US" sz="1400" b="1"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1" i="0" baseline="0" dirty="0" smtClean="0"/>
              <a:t>[</a:t>
            </a:r>
            <a:r>
              <a:rPr lang="en-US" sz="1400" b="1" i="0" baseline="0" dirty="0" err="1" smtClean="0"/>
              <a:t>TestMethod</a:t>
            </a:r>
            <a:r>
              <a:rPr lang="en-US" sz="1400" b="1" i="0" baseline="0" dirty="0" smtClean="0"/>
              <a:t>]</a:t>
            </a:r>
          </a:p>
          <a:p>
            <a:pPr marL="1200150" lvl="2" indent="-285750" algn="l">
              <a:buFontTx/>
              <a:buChar char="-"/>
            </a:pPr>
            <a:r>
              <a:rPr lang="en-US" sz="1400" b="1" i="0" baseline="0" dirty="0" smtClean="0"/>
              <a:t>        public void </a:t>
            </a:r>
            <a:r>
              <a:rPr lang="en-US" sz="1400" b="1" i="0" baseline="0" dirty="0" err="1" smtClean="0"/>
              <a:t>Index_ShouldReturn_ViewWithModelofType_Customer</a:t>
            </a:r>
            <a:r>
              <a:rPr lang="en-US" sz="1400" b="1" i="0" baseline="0" dirty="0" smtClean="0"/>
              <a:t>() {</a:t>
            </a:r>
          </a:p>
          <a:p>
            <a:pPr marL="1200150" lvl="2" indent="-285750" algn="l">
              <a:buFontTx/>
              <a:buChar char="-"/>
            </a:pPr>
            <a:r>
              <a:rPr lang="en-US" sz="1400" b="1" i="0" baseline="0" dirty="0" smtClean="0"/>
              <a:t>            //Arrange</a:t>
            </a:r>
          </a:p>
          <a:p>
            <a:pPr marL="1200150" lvl="2" indent="-285750" algn="l">
              <a:buFontTx/>
              <a:buChar char="-"/>
            </a:pPr>
            <a:r>
              <a:rPr lang="en-US" sz="1400" b="1" i="0" baseline="0" dirty="0" smtClean="0"/>
              <a:t>            </a:t>
            </a:r>
            <a:r>
              <a:rPr lang="en-US" sz="1400" b="1" i="0" baseline="0" dirty="0" err="1" smtClean="0"/>
              <a:t>CustomerController</a:t>
            </a:r>
            <a:r>
              <a:rPr lang="en-US" sz="1400" b="1" i="0" baseline="0" dirty="0" smtClean="0"/>
              <a:t> controller = new </a:t>
            </a:r>
            <a:r>
              <a:rPr lang="en-US" sz="1400" b="1" i="0" baseline="0" dirty="0" err="1" smtClean="0"/>
              <a:t>CustomerController</a:t>
            </a:r>
            <a:r>
              <a:rPr lang="en-US" sz="1400" b="1" i="0" baseline="0" dirty="0" smtClean="0"/>
              <a:t>(_</a:t>
            </a:r>
            <a:r>
              <a:rPr lang="en-US" sz="1400" b="1" i="0" baseline="0" dirty="0" err="1" smtClean="0"/>
              <a:t>loggingService</a:t>
            </a:r>
            <a:r>
              <a:rPr lang="en-US" sz="1400" b="1" i="0" baseline="0" dirty="0" smtClean="0"/>
              <a:t>, _</a:t>
            </a:r>
            <a:r>
              <a:rPr lang="en-US" sz="1400" b="1" i="0" baseline="0" dirty="0" err="1" smtClean="0"/>
              <a:t>customerService</a:t>
            </a:r>
            <a:r>
              <a:rPr lang="en-US" sz="1400" b="1" i="0" baseline="0" dirty="0" smtClean="0"/>
              <a:t>);</a:t>
            </a:r>
          </a:p>
          <a:p>
            <a:pPr marL="1200150" lvl="2" indent="-285750" algn="l">
              <a:buFontTx/>
              <a:buChar char="-"/>
            </a:pPr>
            <a:r>
              <a:rPr lang="en-US" sz="1400" b="1" i="0" baseline="0" dirty="0" smtClean="0"/>
              <a:t>            //Act</a:t>
            </a:r>
          </a:p>
          <a:p>
            <a:pPr marL="1200150" lvl="2" indent="-285750" algn="l">
              <a:buFontTx/>
              <a:buChar char="-"/>
            </a:pPr>
            <a:r>
              <a:rPr lang="en-US" sz="1400" b="1" i="0" baseline="0" dirty="0" smtClean="0"/>
              <a:t>            </a:t>
            </a:r>
            <a:r>
              <a:rPr lang="en-US" sz="1400" b="1" i="0" baseline="0" dirty="0" err="1" smtClean="0"/>
              <a:t>ActionResult</a:t>
            </a:r>
            <a:r>
              <a:rPr lang="en-US" sz="1400" b="1" i="0" baseline="0" dirty="0" smtClean="0"/>
              <a:t> result = </a:t>
            </a:r>
            <a:r>
              <a:rPr lang="en-US" sz="1400" b="1" i="0" baseline="0" dirty="0" err="1" smtClean="0"/>
              <a:t>controller.Index</a:t>
            </a:r>
            <a:r>
              <a:rPr lang="en-US" sz="1400" b="1" i="0" baseline="0" dirty="0" smtClean="0"/>
              <a:t>(1);</a:t>
            </a:r>
          </a:p>
          <a:p>
            <a:pPr marL="1200150" lvl="2" indent="-285750" algn="l">
              <a:buFontTx/>
              <a:buChar char="-"/>
            </a:pPr>
            <a:r>
              <a:rPr lang="en-US" sz="1400" b="1" i="0" baseline="0" dirty="0" smtClean="0"/>
              <a:t>            //Assert</a:t>
            </a:r>
          </a:p>
          <a:p>
            <a:pPr marL="1200150" lvl="2" indent="-285750" algn="l">
              <a:buFontTx/>
              <a:buChar char="-"/>
            </a:pPr>
            <a:r>
              <a:rPr lang="en-US" sz="1400" b="1" i="0" baseline="0" dirty="0" smtClean="0"/>
              <a:t>            </a:t>
            </a:r>
            <a:r>
              <a:rPr lang="en-US" sz="1400" b="1" i="0" baseline="0" dirty="0" err="1" smtClean="0"/>
              <a:t>Assert.IsInstanceOfType</a:t>
            </a:r>
            <a:r>
              <a:rPr lang="en-US" sz="1400" b="1" i="0" baseline="0" dirty="0" smtClean="0"/>
              <a:t>(((</a:t>
            </a:r>
            <a:r>
              <a:rPr lang="en-US" sz="1400" b="1" i="0" baseline="0" dirty="0" err="1" smtClean="0"/>
              <a:t>ViewResult</a:t>
            </a:r>
            <a:r>
              <a:rPr lang="en-US" sz="1400" b="1" i="0" baseline="0" dirty="0" smtClean="0"/>
              <a:t>) result).Model, </a:t>
            </a:r>
            <a:r>
              <a:rPr lang="en-US" sz="1400" b="1" i="0" baseline="0" dirty="0" err="1" smtClean="0"/>
              <a:t>typeof</a:t>
            </a:r>
            <a:r>
              <a:rPr lang="en-US" sz="1400" b="1" i="0" baseline="0" dirty="0" smtClean="0"/>
              <a:t> (</a:t>
            </a:r>
            <a:r>
              <a:rPr lang="en-US" sz="1400" b="1" i="0" baseline="0" dirty="0" err="1" smtClean="0"/>
              <a:t>Common.Domain.Customer</a:t>
            </a:r>
            <a:r>
              <a:rPr lang="en-US" sz="1400" b="1" i="0" baseline="0" dirty="0" smtClean="0"/>
              <a:t>));</a:t>
            </a:r>
          </a:p>
          <a:p>
            <a:pPr marL="1200150" lvl="2" indent="-285750" algn="l">
              <a:buFontTx/>
              <a:buChar char="-"/>
            </a:pPr>
            <a:r>
              <a:rPr lang="en-US" sz="1400" b="1"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a:t>
            </a:r>
            <a:r>
              <a:rPr lang="en-US" sz="1400" b="0" i="0" baseline="0" dirty="0" smtClean="0"/>
              <a:t>Library – user readable assertions</a:t>
            </a:r>
            <a:endParaRPr lang="en-US" sz="1400" b="0" i="0" baseline="0" dirty="0" smtClean="0"/>
          </a:p>
          <a:p>
            <a:pPr marL="1200150" lvl="2" indent="-285750" algn="l">
              <a:buFontTx/>
              <a:buChar char="-"/>
            </a:pP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ViewResult</a:t>
            </a:r>
            <a:r>
              <a:rPr lang="en-US" sz="1200" b="1" kern="1200" dirty="0" smtClean="0">
                <a:solidFill>
                  <a:schemeClr val="tx1"/>
                </a:solidFill>
                <a:latin typeface="+mn-lt"/>
                <a:ea typeface="+mn-ea"/>
                <a:cs typeface="+mn-cs"/>
              </a:rPr>
              <a:t>) result).</a:t>
            </a:r>
            <a:r>
              <a:rPr lang="en-US" sz="1200" b="1" kern="1200" dirty="0" err="1" smtClean="0">
                <a:solidFill>
                  <a:schemeClr val="tx1"/>
                </a:solidFill>
                <a:latin typeface="+mn-lt"/>
                <a:ea typeface="+mn-ea"/>
                <a:cs typeface="+mn-cs"/>
              </a:rPr>
              <a:t>Model.ShouldBeType</a:t>
            </a:r>
            <a:r>
              <a:rPr lang="en-US" sz="1200" b="1" kern="1200" dirty="0" smtClean="0">
                <a:solidFill>
                  <a:schemeClr val="tx1"/>
                </a:solidFill>
                <a:latin typeface="+mn-lt"/>
                <a:ea typeface="+mn-ea"/>
                <a:cs typeface="+mn-cs"/>
              </a:rPr>
              <a:t>&lt;</a:t>
            </a:r>
            <a:r>
              <a:rPr lang="en-US" sz="1200" b="1" kern="1200" dirty="0" err="1" smtClean="0">
                <a:solidFill>
                  <a:schemeClr val="tx1"/>
                </a:solidFill>
                <a:latin typeface="+mn-lt"/>
                <a:ea typeface="+mn-ea"/>
                <a:cs typeface="+mn-cs"/>
              </a:rPr>
              <a:t>Common.Domain.Customer</a:t>
            </a:r>
            <a:r>
              <a:rPr lang="en-US" sz="1200" b="1"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IndexPost_ShouldRedirectTo_Step2() {</a:t>
            </a:r>
          </a:p>
          <a:p>
            <a:r>
              <a:rPr lang="en-US" sz="1200" b="1" kern="1200" dirty="0" smtClean="0">
                <a:solidFill>
                  <a:schemeClr val="tx1"/>
                </a:solidFill>
                <a:latin typeface="+mn-lt"/>
                <a:ea typeface="+mn-ea"/>
                <a:cs typeface="+mn-cs"/>
              </a:rPr>
              <a:t>	    //Arrange</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CustomerController</a:t>
            </a:r>
            <a:r>
              <a:rPr lang="en-US" sz="1200" b="1" kern="1200" dirty="0" smtClean="0">
                <a:solidFill>
                  <a:schemeClr val="tx1"/>
                </a:solidFill>
                <a:latin typeface="+mn-lt"/>
                <a:ea typeface="+mn-ea"/>
                <a:cs typeface="+mn-cs"/>
              </a:rPr>
              <a:t> controller = new </a:t>
            </a:r>
            <a:r>
              <a:rPr lang="en-US" sz="1200" b="1" kern="1200" dirty="0" err="1" smtClean="0">
                <a:solidFill>
                  <a:schemeClr val="tx1"/>
                </a:solidFill>
                <a:latin typeface="+mn-lt"/>
                <a:ea typeface="+mn-ea"/>
                <a:cs typeface="+mn-cs"/>
              </a:rPr>
              <a:t>CustomerController</a:t>
            </a:r>
            <a:r>
              <a:rPr lang="en-US" sz="1200" b="1" kern="1200" dirty="0" smtClean="0">
                <a:solidFill>
                  <a:schemeClr val="tx1"/>
                </a:solidFill>
                <a:latin typeface="+mn-lt"/>
                <a:ea typeface="+mn-ea"/>
                <a:cs typeface="+mn-cs"/>
              </a:rPr>
              <a:t>(_</a:t>
            </a:r>
            <a:r>
              <a:rPr lang="en-US" sz="1200" b="1" kern="1200" dirty="0" err="1" smtClean="0">
                <a:solidFill>
                  <a:schemeClr val="tx1"/>
                </a:solidFill>
                <a:latin typeface="+mn-lt"/>
                <a:ea typeface="+mn-ea"/>
                <a:cs typeface="+mn-cs"/>
              </a:rPr>
              <a:t>loggingServiceFake</a:t>
            </a:r>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customerServiceFake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//Act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ActionResult</a:t>
            </a:r>
            <a:r>
              <a:rPr lang="en-US" sz="1200" b="1" kern="1200" dirty="0" smtClean="0">
                <a:solidFill>
                  <a:schemeClr val="tx1"/>
                </a:solidFill>
                <a:latin typeface="+mn-lt"/>
                <a:ea typeface="+mn-ea"/>
                <a:cs typeface="+mn-cs"/>
              </a:rPr>
              <a:t> result = </a:t>
            </a:r>
            <a:r>
              <a:rPr lang="en-US" sz="1200" b="1" kern="1200" dirty="0" err="1" smtClean="0">
                <a:solidFill>
                  <a:schemeClr val="tx1"/>
                </a:solidFill>
                <a:latin typeface="+mn-lt"/>
                <a:ea typeface="+mn-ea"/>
                <a:cs typeface="+mn-cs"/>
              </a:rPr>
              <a:t>controller.Index</a:t>
            </a:r>
            <a:r>
              <a:rPr lang="en-US" sz="1200" b="1" kern="1200" dirty="0" smtClean="0">
                <a:solidFill>
                  <a:schemeClr val="tx1"/>
                </a:solidFill>
                <a:latin typeface="+mn-lt"/>
                <a:ea typeface="+mn-ea"/>
                <a:cs typeface="+mn-cs"/>
              </a:rPr>
              <a:t>(new </a:t>
            </a:r>
            <a:r>
              <a:rPr lang="en-US" sz="1200" b="1" kern="1200" dirty="0" err="1" smtClean="0">
                <a:solidFill>
                  <a:schemeClr val="tx1"/>
                </a:solidFill>
                <a:latin typeface="+mn-lt"/>
                <a:ea typeface="+mn-ea"/>
                <a:cs typeface="+mn-cs"/>
              </a:rPr>
              <a:t>Common.Domain.Customer</a:t>
            </a:r>
            <a:r>
              <a:rPr lang="en-US" sz="1200" b="1" kern="1200" dirty="0" smtClean="0">
                <a:solidFill>
                  <a:schemeClr val="tx1"/>
                </a:solidFill>
                <a:latin typeface="+mn-lt"/>
                <a:ea typeface="+mn-ea"/>
                <a:cs typeface="+mn-cs"/>
              </a:rPr>
              <a:t> {Id = 1});</a:t>
            </a: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result.AssertActionRedirect</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ToAction</a:t>
            </a:r>
            <a:r>
              <a:rPr lang="en-US" sz="1200" b="1" kern="1200" dirty="0" smtClean="0">
                <a:solidFill>
                  <a:schemeClr val="tx1"/>
                </a:solidFill>
                <a:latin typeface="+mn-lt"/>
                <a:ea typeface="+mn-ea"/>
                <a:cs typeface="+mn-cs"/>
              </a:rPr>
              <a:t>("Step2");</a:t>
            </a:r>
          </a:p>
          <a:p>
            <a:r>
              <a:rPr lang="en-US" sz="1200" b="1" kern="1200" dirty="0" smtClean="0">
                <a:solidFill>
                  <a:schemeClr val="tx1"/>
                </a:solidFill>
                <a:latin typeface="+mn-lt"/>
                <a:ea typeface="+mn-ea"/>
                <a:cs typeface="+mn-cs"/>
              </a:rPr>
              <a:t>	}</a:t>
            </a:r>
            <a:endParaRPr lang="en-US" sz="2000" b="1"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Automated UI Testing w/ WatiN</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1"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Point out common url field and Setup</a:t>
            </a:r>
            <a:endParaRPr lang="en-US" sz="1400" b="0" baseline="0" dirty="0" smtClean="0"/>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1" i="0" baseline="0" dirty="0" smtClean="0"/>
              <a:t>_browser </a:t>
            </a:r>
            <a:r>
              <a:rPr lang="en-US" sz="1400" b="1" i="0" baseline="0" dirty="0" smtClean="0"/>
              <a:t>=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1" i="0" baseline="0" dirty="0" err="1" smtClean="0"/>
              <a:t>Browser.Title.ShouldEqual</a:t>
            </a:r>
            <a:r>
              <a:rPr lang="en-US" sz="1400" b="1" i="0" baseline="0" dirty="0" smtClean="0"/>
              <a:t>(“Customer Index”)</a:t>
            </a:r>
            <a:r>
              <a:rPr lang="en-US" sz="1400" b="0" i="0" baseline="0" dirty="0" smtClean="0"/>
              <a:t>;</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a:t>
            </a:r>
            <a:r>
              <a:rPr lang="en-US" sz="1400" b="0" i="0" baseline="0" dirty="0" smtClean="0"/>
              <a:t>this – IN </a:t>
            </a:r>
            <a:r>
              <a:rPr lang="en-US" sz="1400" b="0" i="0" baseline="0" dirty="0" err="1" smtClean="0"/>
              <a:t>CleanUp</a:t>
            </a:r>
            <a:r>
              <a:rPr lang="en-US" sz="1400" b="0" i="0" baseline="0" dirty="0" smtClean="0"/>
              <a:t>!</a:t>
            </a:r>
            <a:endParaRPr lang="en-US" sz="1400" b="0" i="0" baseline="0" dirty="0" smtClean="0"/>
          </a:p>
          <a:p>
            <a:pPr marL="1200150" lvl="2" indent="-285750" algn="l">
              <a:buFontTx/>
              <a:buChar char="-"/>
            </a:pPr>
            <a:r>
              <a:rPr lang="en-US" sz="1400" b="1" i="0" baseline="0" dirty="0" err="1" smtClean="0"/>
              <a:t>browser.Close</a:t>
            </a:r>
            <a:r>
              <a:rPr lang="en-US" sz="1400" b="1" i="0" baseline="0" dirty="0" smtClean="0"/>
              <a:t>();</a:t>
            </a:r>
          </a:p>
          <a:p>
            <a:pPr marL="1200150" lvl="2" indent="-285750" algn="l">
              <a:buFontTx/>
              <a:buChar char="-"/>
            </a:pPr>
            <a:r>
              <a:rPr lang="en-US" sz="1400" b="1" i="0" baseline="0" dirty="0" err="1" smtClean="0"/>
              <a:t>browser.Dispose</a:t>
            </a:r>
            <a:r>
              <a:rPr lang="en-US" sz="1400" b="1"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a:t>
            </a:r>
            <a:r>
              <a:rPr lang="en-US" sz="1400" b="0" i="0" baseline="0" dirty="0" smtClean="0"/>
              <a:t>page…</a:t>
            </a:r>
          </a:p>
          <a:p>
            <a:pPr marL="914400" lvl="2" indent="0" algn="l">
              <a:buFontTx/>
              <a:buNone/>
            </a:pPr>
            <a:r>
              <a:rPr lang="en-US" sz="1400" b="0" i="0" baseline="0" dirty="0" smtClean="0"/>
              <a:t>- Let’s make sure the </a:t>
            </a:r>
            <a:r>
              <a:rPr lang="en-US" sz="1400" b="0" i="0" baseline="0" dirty="0" err="1" smtClean="0"/>
              <a:t>firstName</a:t>
            </a:r>
            <a:r>
              <a:rPr lang="en-US" sz="1400" b="0" i="0" baseline="0" dirty="0" smtClean="0"/>
              <a:t> field is displayed – we will use the browser dev tools to figure out what we are looking for</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a:t>
            </a:r>
            <a:r>
              <a:rPr lang="en-US" sz="1200" b="1" kern="1200" dirty="0" err="1" smtClean="0">
                <a:solidFill>
                  <a:schemeClr val="tx1"/>
                </a:solidFill>
                <a:latin typeface="+mn-lt"/>
                <a:ea typeface="+mn-ea"/>
                <a:cs typeface="+mn-cs"/>
              </a:rPr>
              <a:t>CustomerIndex_ShouldContain_DisplayFor_FirstName</a:t>
            </a:r>
            <a:r>
              <a:rPr lang="en-US" sz="1200" b="1"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//Arrange</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IE browser = new IE(url</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            //Act</a:t>
            </a:r>
          </a:p>
          <a:p>
            <a:r>
              <a:rPr lang="en-US" sz="1200" b="1" kern="1200" baseline="0" dirty="0" smtClean="0">
                <a:solidFill>
                  <a:schemeClr val="tx1"/>
                </a:solidFill>
                <a:latin typeface="+mn-lt"/>
                <a:ea typeface="+mn-ea"/>
                <a:cs typeface="+mn-cs"/>
              </a:rPr>
              <a:t>	            Label result = _</a:t>
            </a:r>
            <a:r>
              <a:rPr lang="en-US" sz="1200" b="1" kern="1200" baseline="0" dirty="0" err="1" smtClean="0">
                <a:solidFill>
                  <a:schemeClr val="tx1"/>
                </a:solidFill>
                <a:latin typeface="+mn-lt"/>
                <a:ea typeface="+mn-ea"/>
                <a:cs typeface="+mn-cs"/>
              </a:rPr>
              <a:t>browser.Label</a:t>
            </a:r>
            <a:r>
              <a:rPr lang="en-US" sz="1200" b="1" kern="1200" baseline="0" dirty="0" smtClean="0">
                <a:solidFill>
                  <a:schemeClr val="tx1"/>
                </a:solidFill>
                <a:latin typeface="+mn-lt"/>
                <a:ea typeface="+mn-ea"/>
                <a:cs typeface="+mn-cs"/>
              </a:rPr>
              <a:t>(“</a:t>
            </a:r>
            <a:r>
              <a:rPr lang="en-US" sz="1200" b="1" kern="1200" baseline="0" dirty="0" err="1" smtClean="0">
                <a:solidFill>
                  <a:schemeClr val="tx1"/>
                </a:solidFill>
                <a:latin typeface="+mn-lt"/>
                <a:ea typeface="+mn-ea"/>
                <a:cs typeface="+mn-cs"/>
              </a:rPr>
              <a:t>firstName</a:t>
            </a:r>
            <a:r>
              <a:rPr lang="en-US" sz="1200" b="1" kern="1200" baseline="0" dirty="0" smtClean="0">
                <a:solidFill>
                  <a:schemeClr val="tx1"/>
                </a:solidFill>
                <a:latin typeface="+mn-lt"/>
                <a:ea typeface="+mn-ea"/>
                <a:cs typeface="+mn-cs"/>
              </a:rPr>
              <a:t>”);</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result.ShouldNotBeNull</a:t>
            </a:r>
            <a:r>
              <a:rPr lang="en-US" sz="1200" b="1" kern="1200" dirty="0" smtClean="0">
                <a:solidFill>
                  <a:schemeClr val="tx1"/>
                </a:solidFill>
                <a:latin typeface="+mn-lt"/>
                <a:ea typeface="+mn-ea"/>
                <a:cs typeface="+mn-cs"/>
              </a:rPr>
              <a:t>();</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Clicking_Next_ShouldDisplayThe_Step2Page() {</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Arange</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string url = "http://localhost:11074/";</a:t>
            </a:r>
          </a:p>
          <a:p>
            <a:r>
              <a:rPr lang="en-US" sz="1200" b="1" kern="1200" dirty="0" smtClean="0">
                <a:solidFill>
                  <a:schemeClr val="tx1"/>
                </a:solidFill>
                <a:latin typeface="+mn-lt"/>
                <a:ea typeface="+mn-ea"/>
                <a:cs typeface="+mn-cs"/>
              </a:rPr>
              <a:t>	            //Act</a:t>
            </a:r>
          </a:p>
          <a:p>
            <a:r>
              <a:rPr lang="en-US" sz="1200" b="1" kern="1200" dirty="0" smtClean="0">
                <a:solidFill>
                  <a:schemeClr val="tx1"/>
                </a:solidFill>
                <a:latin typeface="+mn-lt"/>
                <a:ea typeface="+mn-ea"/>
                <a:cs typeface="+mn-cs"/>
              </a:rPr>
              <a:t>	            IE browser = new IE(url);</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("next").Click();</a:t>
            </a: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browser.Title.ShouldEqual</a:t>
            </a:r>
            <a:r>
              <a:rPr lang="en-US" sz="1200" b="1" kern="1200" dirty="0" smtClean="0">
                <a:solidFill>
                  <a:schemeClr val="tx1"/>
                </a:solidFill>
                <a:latin typeface="+mn-lt"/>
                <a:ea typeface="+mn-ea"/>
                <a:cs typeface="+mn-cs"/>
              </a:rPr>
              <a:t>("Step 2");</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browser.Close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browser.Dispose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p>
          <a:p>
            <a:endParaRPr lang="en-US" sz="2000" b="0" i="0" kern="1200" baseline="0" dirty="0" smtClean="0">
              <a:solidFill>
                <a:schemeClr val="tx1"/>
              </a:solidFill>
              <a:latin typeface="+mn-lt"/>
              <a:ea typeface="+mn-ea"/>
              <a:cs typeface="+mn-cs"/>
            </a:endParaRPr>
          </a:p>
          <a:p>
            <a:pPr marL="685800" lvl="1" indent="-228600">
              <a:buAutoNum type="arabicPeriod" startAt="13"/>
            </a:pPr>
            <a:r>
              <a:rPr lang="en-US" sz="1200" b="0" i="0" kern="1200" baseline="0" dirty="0" smtClean="0">
                <a:solidFill>
                  <a:schemeClr val="tx1"/>
                </a:solidFill>
                <a:latin typeface="+mn-lt"/>
                <a:ea typeface="+mn-ea"/>
                <a:cs typeface="+mn-cs"/>
              </a:rPr>
              <a:t>  How about testing validation?  Let’s make sure that our first name required message is displayed when clicking Create and with nothing in First Name</a:t>
            </a:r>
          </a:p>
          <a:p>
            <a:pPr lvl="1"/>
            <a:r>
              <a:rPr lang="en-US" sz="1200" b="0" i="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pPr lvl="2"/>
            <a:r>
              <a:rPr lang="en-US" sz="1200" b="1" kern="1200" dirty="0" smtClean="0">
                <a:solidFill>
                  <a:schemeClr val="tx1"/>
                </a:solidFill>
                <a:latin typeface="+mn-lt"/>
                <a:ea typeface="+mn-ea"/>
                <a:cs typeface="+mn-cs"/>
              </a:rPr>
              <a:t>        public void FirstNameIsRequired_ValidationMessage_ShouldBeDisplayed_WhenClickingCreate_WithoutFillingIn_FirstName_Field() {</a:t>
            </a:r>
          </a:p>
          <a:p>
            <a:pPr lvl="2"/>
            <a:r>
              <a:rPr lang="en-US" sz="1200" b="1" kern="1200" dirty="0" smtClean="0">
                <a:solidFill>
                  <a:schemeClr val="tx1"/>
                </a:solidFill>
                <a:latin typeface="+mn-lt"/>
                <a:ea typeface="+mn-ea"/>
                <a:cs typeface="+mn-cs"/>
              </a:rPr>
              <a:t>            //Arrange</a:t>
            </a:r>
          </a:p>
          <a:p>
            <a:pPr lvl="2"/>
            <a:r>
              <a:rPr lang="en-US" sz="1200" b="1" kern="1200" dirty="0" smtClean="0">
                <a:solidFill>
                  <a:schemeClr val="tx1"/>
                </a:solidFill>
                <a:latin typeface="+mn-lt"/>
                <a:ea typeface="+mn-ea"/>
                <a:cs typeface="+mn-cs"/>
              </a:rPr>
              <a:t>            _browser = new IE(Url);</a:t>
            </a:r>
          </a:p>
          <a:p>
            <a:pPr lvl="2"/>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("create").Click();</a:t>
            </a:r>
          </a:p>
          <a:p>
            <a:pPr lvl="2"/>
            <a:r>
              <a:rPr lang="en-US" sz="1200" b="1" kern="1200" dirty="0" smtClean="0">
                <a:solidFill>
                  <a:schemeClr val="tx1"/>
                </a:solidFill>
                <a:latin typeface="+mn-lt"/>
                <a:ea typeface="+mn-ea"/>
                <a:cs typeface="+mn-cs"/>
              </a:rPr>
              <a:t>            //Act</a:t>
            </a:r>
          </a:p>
          <a:p>
            <a:pPr lvl="2"/>
            <a:r>
              <a:rPr lang="en-US" sz="1200" b="1" kern="1200" dirty="0" smtClean="0">
                <a:solidFill>
                  <a:schemeClr val="tx1"/>
                </a:solidFill>
                <a:latin typeface="+mn-lt"/>
                <a:ea typeface="+mn-ea"/>
                <a:cs typeface="+mn-cs"/>
              </a:rPr>
              <a:t>            Span result = _</a:t>
            </a:r>
            <a:r>
              <a:rPr lang="en-US" sz="1200" b="1" kern="1200" dirty="0" err="1" smtClean="0">
                <a:solidFill>
                  <a:schemeClr val="tx1"/>
                </a:solidFill>
                <a:latin typeface="+mn-lt"/>
                <a:ea typeface="+mn-ea"/>
                <a:cs typeface="+mn-cs"/>
              </a:rPr>
              <a:t>browser.Span</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Find.By</a:t>
            </a:r>
            <a:r>
              <a:rPr lang="en-US" sz="1200" b="1" kern="1200" dirty="0" smtClean="0">
                <a:solidFill>
                  <a:schemeClr val="tx1"/>
                </a:solidFill>
                <a:latin typeface="+mn-lt"/>
                <a:ea typeface="+mn-ea"/>
                <a:cs typeface="+mn-cs"/>
              </a:rPr>
              <a:t>("for","</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p>
          <a:p>
            <a:pPr lvl="2"/>
            <a:r>
              <a:rPr lang="en-US" sz="1200" b="1" kern="1200" dirty="0" smtClean="0">
                <a:solidFill>
                  <a:schemeClr val="tx1"/>
                </a:solidFill>
                <a:latin typeface="+mn-lt"/>
                <a:ea typeface="+mn-ea"/>
                <a:cs typeface="+mn-cs"/>
              </a:rPr>
              <a:t>            //Assert</a:t>
            </a:r>
          </a:p>
          <a:p>
            <a:pPr lvl="2"/>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result.InnerHtml.ShouldEqual</a:t>
            </a:r>
            <a:r>
              <a:rPr lang="en-US" sz="1200" b="1" kern="1200" dirty="0" smtClean="0">
                <a:solidFill>
                  <a:schemeClr val="tx1"/>
                </a:solidFill>
                <a:latin typeface="+mn-lt"/>
                <a:ea typeface="+mn-ea"/>
                <a:cs typeface="+mn-cs"/>
              </a:rPr>
              <a:t>("First Name is required");</a:t>
            </a:r>
          </a:p>
          <a:p>
            <a:pPr lvl="2"/>
            <a:r>
              <a:rPr lang="en-US" sz="1200" b="1" kern="1200" dirty="0" smtClean="0">
                <a:solidFill>
                  <a:schemeClr val="tx1"/>
                </a:solidFill>
                <a:latin typeface="+mn-lt"/>
                <a:ea typeface="+mn-ea"/>
                <a:cs typeface="+mn-cs"/>
              </a:rPr>
              <a:t>        }</a:t>
            </a:r>
          </a:p>
          <a:p>
            <a:pPr lvl="2"/>
            <a:endParaRPr lang="en-US" sz="1200" kern="1200" dirty="0" smtClean="0">
              <a:solidFill>
                <a:schemeClr val="tx1"/>
              </a:solidFill>
              <a:latin typeface="+mn-lt"/>
              <a:ea typeface="+mn-ea"/>
              <a:cs typeface="+mn-cs"/>
            </a:endParaRPr>
          </a:p>
          <a:p>
            <a:pPr marL="685800" lvl="1" indent="-228600">
              <a:buAutoNum type="arabicPeriod" startAt="14"/>
            </a:pPr>
            <a:r>
              <a:rPr lang="en-US" sz="1200" b="0" i="0" kern="1200" baseline="0" dirty="0" smtClean="0">
                <a:solidFill>
                  <a:schemeClr val="tx1"/>
                </a:solidFill>
                <a:latin typeface="+mn-lt"/>
                <a:ea typeface="+mn-ea"/>
                <a:cs typeface="+mn-cs"/>
              </a:rPr>
              <a:t>  Now we can test the opposite: Message should not be displayed when we fill in First Name and click Create</a:t>
            </a:r>
          </a:p>
          <a:p>
            <a:pPr marL="457200" lvl="1" indent="0">
              <a:buNone/>
            </a:pPr>
            <a:r>
              <a:rPr lang="en-US" sz="1200" b="0" i="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public void FirstNameIsRequired_ValidationMessage_ShouldNotBeDisplayed_WhenClickingCreate_With_FirstName_Field_FilledIn() {</a:t>
            </a:r>
          </a:p>
          <a:p>
            <a:pPr lvl="1"/>
            <a:r>
              <a:rPr lang="en-US" sz="1200" b="1" kern="1200" dirty="0" smtClean="0">
                <a:solidFill>
                  <a:schemeClr val="tx1"/>
                </a:solidFill>
                <a:latin typeface="+mn-lt"/>
                <a:ea typeface="+mn-ea"/>
                <a:cs typeface="+mn-cs"/>
              </a:rPr>
              <a:t>            //Arrange</a:t>
            </a:r>
          </a:p>
          <a:p>
            <a:pPr lvl="1"/>
            <a:r>
              <a:rPr lang="en-US" sz="1200" b="1" kern="1200" dirty="0" smtClean="0">
                <a:solidFill>
                  <a:schemeClr val="tx1"/>
                </a:solidFill>
                <a:latin typeface="+mn-lt"/>
                <a:ea typeface="+mn-ea"/>
                <a:cs typeface="+mn-cs"/>
              </a:rPr>
              <a:t>            _browser = new IE(Url);</a:t>
            </a:r>
          </a:p>
          <a:p>
            <a:pPr lvl="1"/>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browser.TextField</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TypeText</a:t>
            </a:r>
            <a:r>
              <a:rPr lang="en-US" sz="1200" b="1" kern="1200" dirty="0" smtClean="0">
                <a:solidFill>
                  <a:schemeClr val="tx1"/>
                </a:solidFill>
                <a:latin typeface="+mn-lt"/>
                <a:ea typeface="+mn-ea"/>
                <a:cs typeface="+mn-cs"/>
              </a:rPr>
              <a:t>("Joe");</a:t>
            </a:r>
          </a:p>
          <a:p>
            <a:pPr lvl="1"/>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("create").Click();</a:t>
            </a:r>
          </a:p>
          <a:p>
            <a:pPr lvl="1"/>
            <a:r>
              <a:rPr lang="en-US" sz="1200" b="1" kern="1200" dirty="0" smtClean="0">
                <a:solidFill>
                  <a:schemeClr val="tx1"/>
                </a:solidFill>
                <a:latin typeface="+mn-lt"/>
                <a:ea typeface="+mn-ea"/>
                <a:cs typeface="+mn-cs"/>
              </a:rPr>
              <a:t>            //Act</a:t>
            </a:r>
          </a:p>
          <a:p>
            <a:pPr lvl="1"/>
            <a:r>
              <a:rPr lang="en-US" sz="1200" b="1" kern="1200" dirty="0" smtClean="0">
                <a:solidFill>
                  <a:schemeClr val="tx1"/>
                </a:solidFill>
                <a:latin typeface="+mn-lt"/>
                <a:ea typeface="+mn-ea"/>
                <a:cs typeface="+mn-cs"/>
              </a:rPr>
              <a:t>            Span result = _</a:t>
            </a:r>
            <a:r>
              <a:rPr lang="en-US" sz="1200" b="1" kern="1200" dirty="0" err="1" smtClean="0">
                <a:solidFill>
                  <a:schemeClr val="tx1"/>
                </a:solidFill>
                <a:latin typeface="+mn-lt"/>
                <a:ea typeface="+mn-ea"/>
                <a:cs typeface="+mn-cs"/>
              </a:rPr>
              <a:t>browser.Span</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Find.By</a:t>
            </a:r>
            <a:r>
              <a:rPr lang="en-US" sz="1200" b="1" kern="1200" dirty="0" smtClean="0">
                <a:solidFill>
                  <a:schemeClr val="tx1"/>
                </a:solidFill>
                <a:latin typeface="+mn-lt"/>
                <a:ea typeface="+mn-ea"/>
                <a:cs typeface="+mn-cs"/>
              </a:rPr>
              <a:t>("for", "</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//Assert</a:t>
            </a:r>
          </a:p>
          <a:p>
            <a:pPr lvl="1"/>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result.Exists.ShouldBeFalse</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a:t>
            </a:r>
            <a:endParaRPr lang="en-US" sz="1100" b="1" i="0" kern="1200" baseline="0" dirty="0" smtClean="0">
              <a:solidFill>
                <a:schemeClr val="tx1"/>
              </a:solidFill>
              <a:latin typeface="+mn-lt"/>
              <a:ea typeface="+mn-ea"/>
              <a:cs typeface="+mn-cs"/>
            </a:endParaRPr>
          </a:p>
          <a:p>
            <a:pPr marL="685800" lvl="1" indent="-228600">
              <a:buAutoNum type="arabicPeriod" startAt="14"/>
            </a:pPr>
            <a:endParaRPr lang="en-US" sz="1200" b="0" i="0" kern="1200" baseline="0" dirty="0" smtClean="0">
              <a:solidFill>
                <a:schemeClr val="tx1"/>
              </a:solidFill>
              <a:latin typeface="+mn-lt"/>
              <a:ea typeface="+mn-ea"/>
              <a:cs typeface="+mn-cs"/>
            </a:endParaRPr>
          </a:p>
          <a:p>
            <a:pPr marL="1143000" lvl="2" indent="-228600">
              <a:buAutoNum type="arabicPeriod" startAt="14"/>
            </a:pPr>
            <a:endParaRPr lang="en-US" sz="1100" b="0" i="0" kern="1200" baseline="0" dirty="0" smtClean="0">
              <a:solidFill>
                <a:schemeClr val="tx1"/>
              </a:solidFill>
              <a:latin typeface="+mn-lt"/>
              <a:ea typeface="+mn-ea"/>
              <a:cs typeface="+mn-cs"/>
            </a:endParaRPr>
          </a:p>
          <a:p>
            <a:pPr marL="685800" lvl="1" indent="-228600">
              <a:buAutoNum type="arabicPeriod" startAt="13"/>
            </a:pPr>
            <a:endParaRPr lang="en-US" sz="1200" b="0" i="0" kern="1200" baseline="0" dirty="0" smtClean="0">
              <a:solidFill>
                <a:schemeClr val="tx1"/>
              </a:solidFill>
              <a:latin typeface="+mn-lt"/>
              <a:ea typeface="+mn-ea"/>
              <a:cs typeface="+mn-cs"/>
            </a:endParaRPr>
          </a:p>
          <a:p>
            <a:pPr marL="685800" lvl="1" indent="-228600">
              <a:buAutoNum type="arabicPeriod" startAt="13"/>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a:t>
            </a:r>
            <a:r>
              <a:rPr lang="en-US" sz="1800" b="1" dirty="0" smtClean="0">
                <a:solidFill>
                  <a:srgbClr val="00B0EB"/>
                </a:solidFill>
                <a:latin typeface="Arial" charset="0"/>
                <a:cs typeface="+mn-cs"/>
              </a:rPr>
              <a:t>Engineer II</a:t>
            </a:r>
            <a:endParaRPr lang="en-US" sz="1800" b="1" dirty="0">
              <a:solidFill>
                <a:srgbClr val="00B0EB"/>
              </a:solidFill>
              <a:latin typeface="Arial" charset="0"/>
              <a:cs typeface="+mn-cs"/>
            </a:endParaRP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14"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ular Callout 15"/>
          <p:cNvSpPr/>
          <p:nvPr/>
        </p:nvSpPr>
        <p:spPr bwMode="auto">
          <a:xfrm>
            <a:off x="3436883" y="1907628"/>
            <a:ext cx="851338" cy="394138"/>
          </a:xfrm>
          <a:prstGeom prst="wedgeRectCallout">
            <a:avLst>
              <a:gd name="adj1" fmla="val 112257"/>
              <a:gd name="adj2" fmla="val 37079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1 </a:t>
            </a:r>
            <a:r>
              <a:rPr kumimoji="0" lang="en-US" sz="1800" b="1" i="0" u="none" strike="noStrike" cap="none" normalizeH="0" dirty="0" smtClean="0">
                <a:ln>
                  <a:noFill/>
                </a:ln>
                <a:solidFill>
                  <a:schemeClr val="tx1"/>
                </a:solidFill>
                <a:effectLst/>
                <a:latin typeface="Arial" charset="0"/>
              </a:rPr>
              <a:t>Bug</a:t>
            </a:r>
            <a:endParaRPr kumimoji="0" lang="en-US" sz="1800" b="1" i="0" u="none" strike="noStrike" cap="none" normalizeH="0" baseline="0" dirty="0" smtClean="0">
              <a:ln>
                <a:noFill/>
              </a:ln>
              <a:solidFill>
                <a:schemeClr val="tx1"/>
              </a:solidFill>
              <a:effectLst/>
              <a:latin typeface="Arial" charset="0"/>
            </a:endParaRPr>
          </a:p>
        </p:txBody>
      </p:sp>
      <p:sp>
        <p:nvSpPr>
          <p:cNvPr id="17" name="Rectangular Callout 16"/>
          <p:cNvSpPr/>
          <p:nvPr/>
        </p:nvSpPr>
        <p:spPr bwMode="auto">
          <a:xfrm>
            <a:off x="6605752" y="1907628"/>
            <a:ext cx="1166648" cy="394138"/>
          </a:xfrm>
          <a:prstGeom prst="wedgeRectCallout">
            <a:avLst>
              <a:gd name="adj1" fmla="val -94447"/>
              <a:gd name="adj2" fmla="val 20771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b="1" dirty="0" smtClean="0"/>
              <a:t>&gt; </a:t>
            </a:r>
            <a:r>
              <a:rPr kumimoji="0" lang="en-US" sz="1800" b="1" i="0" u="none" strike="noStrike" cap="none" normalizeH="0" baseline="0" dirty="0" smtClean="0">
                <a:ln>
                  <a:noFill/>
                </a:ln>
                <a:solidFill>
                  <a:schemeClr val="tx1"/>
                </a:solidFill>
                <a:effectLst/>
              </a:rPr>
              <a:t>1 </a:t>
            </a:r>
            <a:r>
              <a:rPr kumimoji="0" lang="en-US" sz="1800" b="1" i="0" u="none" strike="noStrike" cap="none" normalizeH="0" dirty="0" smtClean="0">
                <a:ln>
                  <a:noFill/>
                </a:ln>
                <a:solidFill>
                  <a:schemeClr val="tx1"/>
                </a:solidFill>
                <a:effectLst/>
              </a:rPr>
              <a:t>Bugs</a:t>
            </a:r>
            <a:endParaRPr kumimoji="0" lang="en-US" sz="1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Microsoft Web MVP</a:t>
            </a:r>
          </a:p>
          <a:p>
            <a:r>
              <a:rPr lang="en-US" sz="2400" dirty="0" smtClean="0"/>
              <a:t>Senior Software Engineer II at Skyline Technologies</a:t>
            </a:r>
          </a:p>
          <a:p>
            <a:r>
              <a:rPr lang="en-US" sz="2400" dirty="0" smtClean="0"/>
              <a:t>Been developing software for over 10 years</a:t>
            </a:r>
          </a:p>
          <a:p>
            <a:r>
              <a:rPr lang="en-US" sz="2400" dirty="0" smtClean="0"/>
              <a:t>Primary focus on the Microsoft Web stack.</a:t>
            </a:r>
          </a:p>
          <a:p>
            <a:r>
              <a:rPr lang="en-US" sz="2400" dirty="0" smtClean="0"/>
              <a:t>Local/Regional/National Speaker</a:t>
            </a:r>
          </a:p>
          <a:p>
            <a:r>
              <a:rPr lang="en-US" sz="2400" dirty="0" smtClean="0"/>
              <a:t>Author (MSDN, Pluralsight)</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Routing: What it is and how to test it</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
        <p:nvSpPr>
          <p:cNvPr id="2" name="Down Arrow 1"/>
          <p:cNvSpPr/>
          <p:nvPr/>
        </p:nvSpPr>
        <p:spPr bwMode="auto">
          <a:xfrm rot="4187503">
            <a:off x="6017696" y="124679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Down Arrow 10"/>
          <p:cNvSpPr/>
          <p:nvPr/>
        </p:nvSpPr>
        <p:spPr bwMode="auto">
          <a:xfrm rot="7222280">
            <a:off x="8310475" y="501237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rot="18485699">
            <a:off x="643673" y="3218421"/>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084"/>
            <a:ext cx="9601200" cy="728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042" y="23425"/>
            <a:ext cx="9601201" cy="923330"/>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Separation of Concerns</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26"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80">
                                          <p:stCondLst>
                                            <p:cond delay="0"/>
                                          </p:stCondLst>
                                        </p:cTn>
                                        <p:tgtEl>
                                          <p:spTgt spid="13"/>
                                        </p:tgtEl>
                                      </p:cBhvr>
                                    </p:animEffect>
                                    <p:anim calcmode="lin" valueType="num">
                                      <p:cBhvr>
                                        <p:cTn id="5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5" dur="26">
                                          <p:stCondLst>
                                            <p:cond delay="650"/>
                                          </p:stCondLst>
                                        </p:cTn>
                                        <p:tgtEl>
                                          <p:spTgt spid="13"/>
                                        </p:tgtEl>
                                      </p:cBhvr>
                                      <p:to x="100000" y="60000"/>
                                    </p:animScale>
                                    <p:animScale>
                                      <p:cBhvr>
                                        <p:cTn id="56" dur="166" decel="50000">
                                          <p:stCondLst>
                                            <p:cond delay="676"/>
                                          </p:stCondLst>
                                        </p:cTn>
                                        <p:tgtEl>
                                          <p:spTgt spid="13"/>
                                        </p:tgtEl>
                                      </p:cBhvr>
                                      <p:to x="100000" y="100000"/>
                                    </p:animScale>
                                    <p:animScale>
                                      <p:cBhvr>
                                        <p:cTn id="57" dur="26">
                                          <p:stCondLst>
                                            <p:cond delay="1312"/>
                                          </p:stCondLst>
                                        </p:cTn>
                                        <p:tgtEl>
                                          <p:spTgt spid="13"/>
                                        </p:tgtEl>
                                      </p:cBhvr>
                                      <p:to x="100000" y="80000"/>
                                    </p:animScale>
                                    <p:animScale>
                                      <p:cBhvr>
                                        <p:cTn id="58" dur="166" decel="50000">
                                          <p:stCondLst>
                                            <p:cond delay="1338"/>
                                          </p:stCondLst>
                                        </p:cTn>
                                        <p:tgtEl>
                                          <p:spTgt spid="13"/>
                                        </p:tgtEl>
                                      </p:cBhvr>
                                      <p:to x="100000" y="100000"/>
                                    </p:animScale>
                                    <p:animScale>
                                      <p:cBhvr>
                                        <p:cTn id="59" dur="26">
                                          <p:stCondLst>
                                            <p:cond delay="1642"/>
                                          </p:stCondLst>
                                        </p:cTn>
                                        <p:tgtEl>
                                          <p:spTgt spid="13"/>
                                        </p:tgtEl>
                                      </p:cBhvr>
                                      <p:to x="100000" y="90000"/>
                                    </p:animScale>
                                    <p:animScale>
                                      <p:cBhvr>
                                        <p:cTn id="60" dur="166" decel="50000">
                                          <p:stCondLst>
                                            <p:cond delay="1668"/>
                                          </p:stCondLst>
                                        </p:cTn>
                                        <p:tgtEl>
                                          <p:spTgt spid="13"/>
                                        </p:tgtEl>
                                      </p:cBhvr>
                                      <p:to x="100000" y="100000"/>
                                    </p:animScale>
                                    <p:animScale>
                                      <p:cBhvr>
                                        <p:cTn id="61" dur="26">
                                          <p:stCondLst>
                                            <p:cond delay="1808"/>
                                          </p:stCondLst>
                                        </p:cTn>
                                        <p:tgtEl>
                                          <p:spTgt spid="13"/>
                                        </p:tgtEl>
                                      </p:cBhvr>
                                      <p:to x="100000" y="95000"/>
                                    </p:animScale>
                                    <p:animScale>
                                      <p:cBhvr>
                                        <p:cTn id="62" dur="166" decel="50000">
                                          <p:stCondLst>
                                            <p:cond delay="1834"/>
                                          </p:stCondLst>
                                        </p:cTn>
                                        <p:tgtEl>
                                          <p:spTgt spid="13"/>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1000"/>
                                        <p:tgtEl>
                                          <p:spTgt spid="1026"/>
                                        </p:tgtEl>
                                      </p:cBhvr>
                                    </p:animEffect>
                                    <p:anim calcmode="lin" valueType="num">
                                      <p:cBhvr>
                                        <p:cTn id="68" dur="1000" fill="hold"/>
                                        <p:tgtEl>
                                          <p:spTgt spid="1026"/>
                                        </p:tgtEl>
                                        <p:attrNameLst>
                                          <p:attrName>ppt_x</p:attrName>
                                        </p:attrNameLst>
                                      </p:cBhvr>
                                      <p:tavLst>
                                        <p:tav tm="0">
                                          <p:val>
                                            <p:strVal val="#ppt_x"/>
                                          </p:val>
                                        </p:tav>
                                        <p:tav tm="100000">
                                          <p:val>
                                            <p:strVal val="#ppt_x"/>
                                          </p:val>
                                        </p:tav>
                                      </p:tavLst>
                                    </p:anim>
                                    <p:anim calcmode="lin" valueType="num">
                                      <p:cBhvr>
                                        <p:cTn id="69" dur="1000" fill="hold"/>
                                        <p:tgtEl>
                                          <p:spTgt spid="10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3"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Created with Best Practices in Mind</a:t>
            </a:r>
            <a:endParaRPr lang="en-US" dirty="0">
              <a:solidFill>
                <a:schemeClr val="accent2"/>
              </a:solidFill>
            </a:endParaRPr>
          </a:p>
        </p:txBody>
      </p:sp>
      <p:pic>
        <p:nvPicPr>
          <p:cNvPr id="2052" name="Picture 4" descr="http://memecreator.net/the-most-interesting-man-in-the-world/showimage.php/5919/I-usually-don't-work-but-when-I-do-I-prefer-to-set-myself-up-for-fail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07" y="165233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and demos on 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Props1.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3.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4.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8746</TotalTime>
  <Words>3163</Words>
  <Application>Microsoft Office PowerPoint</Application>
  <PresentationFormat>Custom</PresentationFormat>
  <Paragraphs>629</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Created with Best Practices in Mind</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and demos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301</cp:revision>
  <dcterms:created xsi:type="dcterms:W3CDTF">2012-04-03T13:40:37Z</dcterms:created>
  <dcterms:modified xsi:type="dcterms:W3CDTF">2012-07-11T14:08:02Z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